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Helvetica Neue"/>
      <p:regular r:id="rId21"/>
      <p:bold r:id="rId22"/>
      <p:italic r:id="rId23"/>
      <p:boldItalic r:id="rId24"/>
    </p:embeddedFont>
    <p:embeddedFont>
      <p:font typeface="Montserrat ExtraBold"/>
      <p:bold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952">
          <p15:clr>
            <a:srgbClr val="747775"/>
          </p15:clr>
        </p15:guide>
        <p15:guide id="2" pos="382">
          <p15:clr>
            <a:srgbClr val="747775"/>
          </p15:clr>
        </p15:guide>
        <p15:guide id="3" orient="horz" pos="592">
          <p15:clr>
            <a:srgbClr val="747775"/>
          </p15:clr>
        </p15:guide>
        <p15:guide id="4" orient="horz" pos="9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952"/>
        <p:guide pos="382"/>
        <p:guide pos="592" orient="horz"/>
        <p:guide pos="93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ExtraBold-boldItalic.fntdata"/><Relationship Id="rId25" Type="http://schemas.openxmlformats.org/officeDocument/2006/relationships/font" Target="fonts/Montserrat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19" Type="http://schemas.openxmlformats.org/officeDocument/2006/relationships/font" Target="fonts/Montserrat-italic.fntdata"/><Relationship Id="rId1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6c4df764f_1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g316c4df764f_1_1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aa6cfe241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g32aa6cfe241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034fe7072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g3034fe7072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1b7442b752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g31b7442b752_0_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-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b7442b75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Google Shape;85;g31b7442b752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38b2da5ea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g3238b2da5ea_0_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4def7c59d1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4def7c59d1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38b2da5ea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g3238b2da5ea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def7c59d1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def7c59d1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def7c59d1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def7c59d1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lue Background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idx="1" type="body"/>
          </p:nvPr>
        </p:nvSpPr>
        <p:spPr>
          <a:xfrm>
            <a:off x="2444303" y="3475830"/>
            <a:ext cx="4166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1179867" y="1798325"/>
            <a:ext cx="6784200" cy="10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  <a:defRPr b="1" i="0" sz="4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lank Center" showMasterSp="0">
  <p:cSld name="Headline Top, Blank Cen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" name="Google Shape;26;p3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8" name="Google Shape;28;p3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ullets" showMasterSp="0">
  <p:cSld name="Headline Top, 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3" name="Google Shape;33;p4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" name="Google Shape;35;p4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586397" y="1198848"/>
            <a:ext cx="9498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er w/Logo" showMasterSp="0">
  <p:cSld name="Footer w/Log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5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ckwell"/>
              <a:buNone/>
              <a:defRPr b="1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Helvetica Neue"/>
              <a:buNone/>
              <a:defRPr b="0" i="0" sz="15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Helvetica Neue"/>
              <a:buNone/>
              <a:defRPr b="0" i="0" sz="14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457200" y="1063229"/>
            <a:ext cx="8229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lank Center 2" showMasterSp="0">
  <p:cSld name="TITLE_AND_BODY_2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52" name="Google Shape;5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3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9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4" name="Google Shape;54;p9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6" name="Google Shape;56;p9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556784" y="4749851"/>
            <a:ext cx="548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9050" y="-9966"/>
            <a:ext cx="9182100" cy="51633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lue Skyline 21.png" id="7" name="Google Shape;7;p1"/>
          <p:cNvPicPr preferRelativeResize="0"/>
          <p:nvPr/>
        </p:nvPicPr>
        <p:blipFill rotWithShape="1">
          <a:blip r:embed="rId1">
            <a:alphaModFix/>
          </a:blip>
          <a:srcRect b="15625" l="0" r="0" t="0"/>
          <a:stretch/>
        </p:blipFill>
        <p:spPr>
          <a:xfrm>
            <a:off x="2440037" y="4391400"/>
            <a:ext cx="4264000" cy="6913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1661" y="5072624"/>
            <a:ext cx="9140700" cy="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7358221" y="4775765"/>
            <a:ext cx="1184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www.saisd.net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519353" y="4775765"/>
            <a:ext cx="130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San Antonio ISD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61913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2" name="Google Shape;12;p1"/>
          <p:cNvCxnSpPr/>
          <p:nvPr/>
        </p:nvCxnSpPr>
        <p:spPr>
          <a:xfrm>
            <a:off x="1869155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" name="Google Shape;13;p1"/>
          <p:cNvCxnSpPr/>
          <p:nvPr/>
        </p:nvCxnSpPr>
        <p:spPr>
          <a:xfrm>
            <a:off x="6835244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4" name="Google Shape;14;p1"/>
          <p:cNvCxnSpPr/>
          <p:nvPr/>
        </p:nvCxnSpPr>
        <p:spPr>
          <a:xfrm>
            <a:off x="8653934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1"/>
          <p:cNvSpPr/>
          <p:nvPr/>
        </p:nvSpPr>
        <p:spPr>
          <a:xfrm>
            <a:off x="1098526" y="1438766"/>
            <a:ext cx="6946800" cy="1758600"/>
          </a:xfrm>
          <a:prstGeom prst="rect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66688" y="-9139"/>
            <a:ext cx="1094100" cy="8268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17;p1"/>
          <p:cNvCxnSpPr/>
          <p:nvPr/>
        </p:nvCxnSpPr>
        <p:spPr>
          <a:xfrm rot="10800000">
            <a:off x="713666" y="817665"/>
            <a:ext cx="0" cy="150120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8" name="Google Shape;18;p1"/>
          <p:cNvCxnSpPr/>
          <p:nvPr/>
        </p:nvCxnSpPr>
        <p:spPr>
          <a:xfrm rot="10800000">
            <a:off x="704251" y="2317998"/>
            <a:ext cx="4038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SAISD Blue.png" id="19" name="Google Shape;19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413" y="135749"/>
            <a:ext cx="796506" cy="55367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8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1083775" y="3349950"/>
            <a:ext cx="2908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Rhodes Middle School</a:t>
            </a:r>
            <a:endParaRPr b="1" sz="1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Carvajal Elementary School</a:t>
            </a:r>
            <a:endParaRPr b="1" sz="1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t/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1179867" y="1674950"/>
            <a:ext cx="67842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lang="en-US"/>
              <a:t>Bond 2020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b="0" lang="en-US">
                <a:latin typeface="Montserrat"/>
                <a:ea typeface="Montserrat"/>
                <a:cs typeface="Montserrat"/>
                <a:sym typeface="Montserrat"/>
              </a:rPr>
              <a:t>Community Update</a:t>
            </a:r>
            <a:endParaRPr b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1950" y="121900"/>
            <a:ext cx="1066799" cy="1066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10"/>
          <p:cNvCxnSpPr/>
          <p:nvPr/>
        </p:nvCxnSpPr>
        <p:spPr>
          <a:xfrm flipH="1" rot="10800000">
            <a:off x="682667" y="2328500"/>
            <a:ext cx="401100" cy="1800"/>
          </a:xfrm>
          <a:prstGeom prst="straightConnector1">
            <a:avLst/>
          </a:prstGeom>
          <a:noFill/>
          <a:ln cap="flat" cmpd="sng" w="76200">
            <a:solidFill>
              <a:srgbClr val="FBCE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6869075" y="4194025"/>
            <a:ext cx="15093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April 22</a:t>
            </a: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, 2025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375" y="1154325"/>
            <a:ext cx="3486226" cy="32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08441">
            <a:off x="4879146" y="3521375"/>
            <a:ext cx="1226633" cy="111225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Update &amp; News</a:t>
            </a: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606475" y="939775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Bond.saisd.net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individual project updates, upcoming events, and more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606475" y="2933100"/>
            <a:ext cx="36201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 </a:t>
            </a:r>
            <a:r>
              <a:rPr b="1" lang="en-US" sz="1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SanAntonioISD</a:t>
            </a:r>
            <a:r>
              <a:rPr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FB, Instagram, and LinkedIn for bond progress and event info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925" y="4151150"/>
            <a:ext cx="568065" cy="6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75" y="4101275"/>
            <a:ext cx="538132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0525" y="4132750"/>
            <a:ext cx="538125" cy="612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/>
        </p:nvSpPr>
        <p:spPr>
          <a:xfrm>
            <a:off x="606475" y="1936438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Campus website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Quick link to your school’s bond page via your campus homepage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2625" y="853375"/>
            <a:ext cx="3230427" cy="2659874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4" name="Google Shape;15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9900" y="2492825"/>
            <a:ext cx="2145826" cy="1956225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Purpose of Today’s Meeting</a:t>
            </a:r>
            <a:endParaRPr/>
          </a:p>
        </p:txBody>
      </p:sp>
      <p:sp>
        <p:nvSpPr>
          <p:cNvPr id="73" name="Google Shape;73;p11"/>
          <p:cNvSpPr txBox="1"/>
          <p:nvPr/>
        </p:nvSpPr>
        <p:spPr>
          <a:xfrm>
            <a:off x="606475" y="939775"/>
            <a:ext cx="4079700" cy="18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2020 Program Update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Major renovation updates for: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Rhodes Middle School</a:t>
            </a:r>
            <a:endParaRPr b="1"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Carvajal Elementary</a:t>
            </a:r>
            <a:endParaRPr b="1"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Facility Condition Assessment and master planning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300" y="860425"/>
            <a:ext cx="3851273" cy="3855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 b="21013" l="0" r="0" t="18058"/>
          <a:stretch/>
        </p:blipFill>
        <p:spPr>
          <a:xfrm>
            <a:off x="606057" y="937025"/>
            <a:ext cx="7663570" cy="35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2020 Planning</a:t>
            </a:r>
            <a:endParaRPr/>
          </a:p>
        </p:txBody>
      </p:sp>
      <p:sp>
        <p:nvSpPr>
          <p:cNvPr id="81" name="Google Shape;81;p12"/>
          <p:cNvSpPr/>
          <p:nvPr/>
        </p:nvSpPr>
        <p:spPr>
          <a:xfrm>
            <a:off x="594075" y="940447"/>
            <a:ext cx="3570300" cy="1521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42938" rotWithShape="0" algn="bl" dir="6960000" dist="95250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691571" y="1012053"/>
            <a:ext cx="38418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Renovation p</a:t>
            </a: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rojects were planned pre-pandemic</a:t>
            </a:r>
            <a:b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using standard estimates </a:t>
            </a:r>
            <a:endParaRPr b="1" i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of 4%-5% for inflation</a:t>
            </a:r>
            <a:endParaRPr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Pandemic Impacts</a:t>
            </a:r>
            <a:endParaRPr/>
          </a:p>
        </p:txBody>
      </p:sp>
      <p:sp>
        <p:nvSpPr>
          <p:cNvPr id="88" name="Google Shape;88;p13"/>
          <p:cNvSpPr txBox="1"/>
          <p:nvPr/>
        </p:nvSpPr>
        <p:spPr>
          <a:xfrm>
            <a:off x="606475" y="939775"/>
            <a:ext cx="4846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606475" y="2098800"/>
            <a:ext cx="4407000" cy="25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Unprecedented inflation </a:t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Average of </a:t>
            </a:r>
            <a:r>
              <a:rPr b="1"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25-30% </a:t>
            </a:r>
            <a:endParaRPr b="1"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Preliminary estimates for all projects came in over budget</a:t>
            </a:r>
            <a:b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Supply chain issues</a:t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Labor shortages</a:t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606475" y="861525"/>
            <a:ext cx="5201100" cy="10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And then the global pandemic </a:t>
            </a:r>
            <a:endParaRPr b="1" i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hit, bringing with it significant construction pressures: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400" y="863575"/>
            <a:ext cx="2698950" cy="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606476" y="312173"/>
            <a:ext cx="79311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 sz="2200"/>
              <a:t>Rhodes MS:</a:t>
            </a:r>
            <a:r>
              <a:rPr lang="en-US" sz="2200"/>
              <a:t> Project Goal</a:t>
            </a:r>
            <a:endParaRPr sz="2200"/>
          </a:p>
        </p:txBody>
      </p:sp>
      <p:sp>
        <p:nvSpPr>
          <p:cNvPr id="97" name="Google Shape;97;p14"/>
          <p:cNvSpPr txBox="1"/>
          <p:nvPr/>
        </p:nvSpPr>
        <p:spPr>
          <a:xfrm>
            <a:off x="606475" y="843763"/>
            <a:ext cx="41448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7376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Budget: </a:t>
            </a:r>
            <a:r>
              <a:rPr b="1" lang="en-US" sz="1800">
                <a:solidFill>
                  <a:srgbClr val="07376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$47.5</a:t>
            </a:r>
            <a:r>
              <a:rPr b="1" lang="en-US" sz="1800">
                <a:solidFill>
                  <a:srgbClr val="07376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</a:t>
            </a:r>
            <a:endParaRPr b="1" sz="1800">
              <a:solidFill>
                <a:srgbClr val="07376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7376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Construction Budget: $35.6M</a:t>
            </a:r>
            <a:endParaRPr b="1" sz="1800">
              <a:solidFill>
                <a:srgbClr val="07376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75" y="1570638"/>
            <a:ext cx="3723601" cy="22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54810" l="0" r="0" t="0"/>
          <a:stretch/>
        </p:blipFill>
        <p:spPr>
          <a:xfrm>
            <a:off x="4444425" y="983075"/>
            <a:ext cx="4364518" cy="284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Rhodes MS: Current Information</a:t>
            </a:r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606475" y="1015975"/>
            <a:ext cx="3362400" cy="32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Current Construction Estimate: </a:t>
            </a:r>
            <a:b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$ 54.8 million = $19 million over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Facility Condition Index (FCI): 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Estimated 58%</a:t>
            </a:r>
            <a:b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9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(more than 80% of the facility needs a major overhaul)</a:t>
            </a:r>
            <a:endParaRPr sz="9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Educational </a:t>
            </a: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Adequacy Index (EAI): 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Pending Data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Current Enrollment/Capacity:</a:t>
            </a:r>
            <a:endParaRPr b="1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453/717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2300" y="973875"/>
            <a:ext cx="4265274" cy="296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000" y="2627750"/>
            <a:ext cx="2061149" cy="206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238125" y="1832850"/>
            <a:ext cx="237900" cy="2379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606476" y="312173"/>
            <a:ext cx="79311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 sz="2200"/>
              <a:t>Carvajal ES</a:t>
            </a:r>
            <a:r>
              <a:rPr lang="en-US" sz="2200"/>
              <a:t>: Project Goal</a:t>
            </a:r>
            <a:endParaRPr sz="2200"/>
          </a:p>
        </p:txBody>
      </p:sp>
      <p:sp>
        <p:nvSpPr>
          <p:cNvPr id="114" name="Google Shape;114;p16"/>
          <p:cNvSpPr txBox="1"/>
          <p:nvPr/>
        </p:nvSpPr>
        <p:spPr>
          <a:xfrm>
            <a:off x="606475" y="900500"/>
            <a:ext cx="41553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7376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Budget: $28.6M</a:t>
            </a:r>
            <a:endParaRPr b="1" sz="1800">
              <a:solidFill>
                <a:srgbClr val="07376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7376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Construction Budget: 21.4M</a:t>
            </a:r>
            <a:endParaRPr b="1" sz="1800">
              <a:solidFill>
                <a:srgbClr val="07376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75" y="1604099"/>
            <a:ext cx="3406175" cy="198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b="51300" l="0" r="0" t="0"/>
          <a:stretch/>
        </p:blipFill>
        <p:spPr>
          <a:xfrm>
            <a:off x="4138650" y="939775"/>
            <a:ext cx="4518675" cy="318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606476" y="312173"/>
            <a:ext cx="7931100" cy="3732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 sz="2200"/>
              <a:t>Carvajal ES: Current Information</a:t>
            </a:r>
            <a:endParaRPr/>
          </a:p>
        </p:txBody>
      </p:sp>
      <p:sp>
        <p:nvSpPr>
          <p:cNvPr id="122" name="Google Shape;122;p17"/>
          <p:cNvSpPr txBox="1"/>
          <p:nvPr/>
        </p:nvSpPr>
        <p:spPr>
          <a:xfrm>
            <a:off x="606475" y="939775"/>
            <a:ext cx="2857200" cy="3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Construction Estimate: </a:t>
            </a:r>
            <a:b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$43.2 million = $ 21.7million over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Facility Condition Index: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43.39%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Educational </a:t>
            </a: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Adequacy</a:t>
            </a: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Index: </a:t>
            </a:r>
            <a:r>
              <a:rPr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59.72%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Current Enrollment/</a:t>
            </a: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Capacity</a:t>
            </a:r>
            <a:r>
              <a:rPr b="1" lang="en-US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30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346/537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 b="7270" l="8692" r="0" t="0"/>
          <a:stretch/>
        </p:blipFill>
        <p:spPr>
          <a:xfrm>
            <a:off x="3708975" y="939775"/>
            <a:ext cx="4397326" cy="31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238125" y="1674100"/>
            <a:ext cx="237900" cy="2379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238125" y="2330750"/>
            <a:ext cx="237900" cy="2379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5250" y="2486600"/>
            <a:ext cx="2008749" cy="203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Reimagined </a:t>
            </a:r>
            <a:r>
              <a:rPr lang="en-US"/>
              <a:t>Opportunities</a:t>
            </a:r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0" l="0" r="0" t="8792"/>
          <a:stretch/>
        </p:blipFill>
        <p:spPr>
          <a:xfrm>
            <a:off x="606475" y="860725"/>
            <a:ext cx="7931100" cy="33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1063925" y="4256450"/>
            <a:ext cx="7324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ransition Carvajal to a nearby elementary with better facility conditions providing an opportunity to f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ully rebuild Rhodes into a state of the art traditional middle school. 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475" y="4281350"/>
            <a:ext cx="388800" cy="3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